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4" r:id="rId12"/>
    <p:sldId id="286" r:id="rId13"/>
    <p:sldId id="287" r:id="rId14"/>
    <p:sldId id="283" r:id="rId15"/>
    <p:sldId id="285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9" r:id="rId27"/>
    <p:sldId id="282" r:id="rId28"/>
    <p:sldId id="281" r:id="rId29"/>
    <p:sldId id="277" r:id="rId30"/>
    <p:sldId id="278" r:id="rId31"/>
  </p:sldIdLst>
  <p:sldSz cx="9144000" cy="5143500" type="screen16x9"/>
  <p:notesSz cx="6858000" cy="9947275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Arial Narrow" panose="020B060602020203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96" y="5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8667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2fb625e4d_2_7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c2fb625e4d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6069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2fb625e4d_2_16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gc2fb625e4d_2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4825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2fb625e4d_2_17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c2fb625e4d_2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6298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2fb625e4d_2_183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gc2fb625e4d_2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5394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c2fb625e4d_2_188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6" name="Google Shape;256;gc2fb625e4d_2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6820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53c22cf5f_1_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3" name="Google Shape;263;gc53c22cf5f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6959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2fb625e4d_2_194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9" name="Google Shape;269;gc2fb625e4d_2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1920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c2fb625e4d_2_20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5" name="Google Shape;275;gc2fb625e4d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6481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c2fb625e4d_2_20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1" name="Google Shape;281;gc2fb625e4d_2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4989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2fb625e4d_2_21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7" name="Google Shape;287;gc2fb625e4d_2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0495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c2fb625e4d_2_21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3" name="Google Shape;293;gc2fb625e4d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731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c2fb625e4d_2_82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gc2fb625e4d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0046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c2fb625e4d_2_233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gc2fb625e4d_2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9296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c2fb625e4d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c2fb625e4d_2_238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310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2fb625e4d_2_10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gc2fb625e4d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1749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c2fb625e4d_2_128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gc2fb625e4d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4074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53c22cf5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c53c22cf5f_1_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761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2fb625e4d_2_133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4" name="Google Shape;194;gc2fb625e4d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2679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2fb625e4d_2_138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gc2fb625e4d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9250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2fb625e4d_2_15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gc2fb625e4d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569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2fb625e4d_2_16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gc2fb625e4d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5089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fr" sz="3300" b="1">
                <a:latin typeface="Arial"/>
                <a:ea typeface="Arial"/>
                <a:cs typeface="Arial"/>
                <a:sym typeface="Arial"/>
              </a:rPr>
              <a:t>Assemblée générale </a:t>
            </a:r>
            <a:r>
              <a:rPr lang="fr" sz="1800" b="1">
                <a:latin typeface="Arial"/>
                <a:ea typeface="Arial"/>
                <a:cs typeface="Arial"/>
                <a:sym typeface="Arial"/>
              </a:rPr>
              <a:t>du 6 mars 2021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10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69900"/>
              </a:buClr>
              <a:buSzPts val="2700"/>
              <a:buNone/>
            </a:pPr>
            <a:r>
              <a:rPr lang="fr" sz="2700" b="1">
                <a:solidFill>
                  <a:srgbClr val="669900"/>
                </a:solidFill>
              </a:rPr>
              <a:t>Rapport d’activités 2020</a:t>
            </a:r>
            <a:endParaRPr sz="2700" b="1">
              <a:solidFill>
                <a:srgbClr val="669900"/>
              </a:solidFill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4479" y="841772"/>
            <a:ext cx="2872492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6" t="5154" r="34699" b="44975"/>
          <a:stretch/>
        </p:blipFill>
        <p:spPr>
          <a:xfrm>
            <a:off x="274319" y="3824401"/>
            <a:ext cx="2148841" cy="8847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807" y="3896067"/>
            <a:ext cx="1197874" cy="7414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52" y="3824401"/>
            <a:ext cx="1846935" cy="7253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73252" y="338328"/>
            <a:ext cx="739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Motivations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160020" y="1152144"/>
            <a:ext cx="882396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La végétation : un enjeu majeur dans les zones urbanisées des Hauts de Seine devant les dérèglements climatiques et la perte de biodiversité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Le diagnostic de la végétation dans les documents officiels de l’occupation des sols est </a:t>
            </a:r>
            <a:r>
              <a:rPr lang="fr-FR" sz="2000" u="sng" dirty="0" smtClean="0"/>
              <a:t>inadapté </a:t>
            </a:r>
            <a:r>
              <a:rPr lang="fr-FR" sz="2000" dirty="0" smtClean="0"/>
              <a:t>: </a:t>
            </a:r>
          </a:p>
          <a:p>
            <a:pPr marL="16192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Corine Land </a:t>
            </a:r>
            <a:r>
              <a:rPr lang="fr-FR" sz="2000" dirty="0" err="1" smtClean="0"/>
              <a:t>Cover</a:t>
            </a:r>
            <a:r>
              <a:rPr lang="fr-FR" sz="2000" dirty="0" smtClean="0"/>
              <a:t> (base de de données Européennes)</a:t>
            </a:r>
          </a:p>
          <a:p>
            <a:pPr marL="16192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Mode d’occupation des sols (MOS) : base de données </a:t>
            </a:r>
            <a:r>
              <a:rPr lang="fr-FR" sz="2000" dirty="0" smtClean="0"/>
              <a:t>régionale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fr-FR" sz="2000" dirty="0" smtClean="0"/>
              <a:t>Besoin pour les associations de disposer de cartes de végétation  « réaliste » à haute résolution et  propo</a:t>
            </a:r>
            <a:r>
              <a:rPr lang="fr-FR" sz="2000" dirty="0" smtClean="0"/>
              <a:t>ser des corridors écologiques  avec des nouveaux espaces verts à créer et des terrains à </a:t>
            </a:r>
            <a:r>
              <a:rPr lang="fr-FR" sz="2000" dirty="0" err="1" smtClean="0"/>
              <a:t>renaturer</a:t>
            </a:r>
            <a:endParaRPr lang="fr-FR" sz="2000" dirty="0" smtClean="0"/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fr-FR" sz="2000" dirty="0" smtClean="0"/>
              <a:t>Donner aux associations des moyens d’être des interlocuteurs avertis devant les pouvoirs publics : PCAET et PLU intercommunaux</a:t>
            </a:r>
            <a:endParaRPr lang="fr-FR" sz="2000" dirty="0" smtClean="0"/>
          </a:p>
          <a:p>
            <a:pPr marL="1619250" indent="-28575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348163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Le cas de la commune de Meudon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466"/>
            <a:ext cx="3840813" cy="26763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699" y="1102454"/>
            <a:ext cx="5285690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89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251" y="247504"/>
            <a:ext cx="3258501" cy="46484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623560" y="109728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Résultats Environnement 92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11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2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4099" y="325886"/>
            <a:ext cx="6352715" cy="4491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55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7" y="0"/>
            <a:ext cx="7274525" cy="5143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7" y="0"/>
            <a:ext cx="72745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03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/>
          <p:nvPr/>
        </p:nvSpPr>
        <p:spPr>
          <a:xfrm>
            <a:off x="676141" y="482958"/>
            <a:ext cx="7244366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Cartes de paysages des 36 communes des Hauts de Seine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Publication consultation dynamique sur notre site Environnement 92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795" y="1383205"/>
            <a:ext cx="5071056" cy="3585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5"/>
          <p:cNvSpPr txBox="1">
            <a:spLocks noGrp="1"/>
          </p:cNvSpPr>
          <p:nvPr>
            <p:ph type="title"/>
          </p:nvPr>
        </p:nvSpPr>
        <p:spPr>
          <a:xfrm>
            <a:off x="628650" y="17329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fr" sz="2700" b="1">
                <a:latin typeface="Calibri"/>
                <a:ea typeface="Calibri"/>
                <a:cs typeface="Calibri"/>
                <a:sym typeface="Calibri"/>
              </a:rPr>
              <a:t>Nos projets</a:t>
            </a:r>
            <a:endParaRPr sz="2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5"/>
          <p:cNvSpPr/>
          <p:nvPr/>
        </p:nvSpPr>
        <p:spPr>
          <a:xfrm>
            <a:off x="531253" y="1167465"/>
            <a:ext cx="2362469" cy="351413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5"/>
          <p:cNvSpPr txBox="1"/>
          <p:nvPr/>
        </p:nvSpPr>
        <p:spPr>
          <a:xfrm>
            <a:off x="751485" y="1343422"/>
            <a:ext cx="2020280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Réseaux écologiques dans les Hauts de Seine</a:t>
            </a:r>
            <a:endParaRPr sz="18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2" name="Google Shape;242;p35"/>
          <p:cNvSpPr txBox="1"/>
          <p:nvPr/>
        </p:nvSpPr>
        <p:spPr>
          <a:xfrm>
            <a:off x="637091" y="2364625"/>
            <a:ext cx="2275536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Quels terrains à renaturer ?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Quels espaces verts à créer ?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 r="8371"/>
          <a:stretch/>
        </p:blipFill>
        <p:spPr>
          <a:xfrm>
            <a:off x="550159" y="2933562"/>
            <a:ext cx="1197736" cy="86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7894" y="2915189"/>
            <a:ext cx="1126922" cy="87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679" y="3802402"/>
            <a:ext cx="1197736" cy="8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8745" y="3797475"/>
            <a:ext cx="1184977" cy="81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64880" y="1176497"/>
            <a:ext cx="5250470" cy="3514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 sz="1100"/>
          </a:p>
        </p:txBody>
      </p:sp>
      <p:sp>
        <p:nvSpPr>
          <p:cNvPr id="253" name="Google Shape;253;p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500"/>
              <a:buNone/>
            </a:pPr>
            <a:r>
              <a:rPr lang="fr" sz="4500">
                <a:solidFill>
                  <a:srgbClr val="FF0000"/>
                </a:solidFill>
              </a:rPr>
              <a:t>Vote</a:t>
            </a:r>
            <a:endParaRPr sz="45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 txBox="1">
            <a:spLocks noGrp="1"/>
          </p:cNvSpPr>
          <p:nvPr>
            <p:ph type="ctrTitle"/>
          </p:nvPr>
        </p:nvSpPr>
        <p:spPr>
          <a:xfrm>
            <a:off x="1348747" y="1325515"/>
            <a:ext cx="6252202" cy="98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fr" sz="2700" b="1"/>
              <a:t>ASSEMBLEE GENERALE</a:t>
            </a:r>
            <a:br>
              <a:rPr lang="fr" sz="2700" b="1"/>
            </a:br>
            <a:r>
              <a:rPr lang="fr" sz="2700" b="1"/>
              <a:t>6 mars 2021</a:t>
            </a:r>
            <a:endParaRPr sz="2700" b="1"/>
          </a:p>
        </p:txBody>
      </p:sp>
      <p:pic>
        <p:nvPicPr>
          <p:cNvPr id="259" name="Google Shape;25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32" y="147842"/>
            <a:ext cx="2020077" cy="46556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7"/>
          <p:cNvSpPr txBox="1"/>
          <p:nvPr/>
        </p:nvSpPr>
        <p:spPr>
          <a:xfrm>
            <a:off x="1714499" y="2833574"/>
            <a:ext cx="5886450" cy="1063465"/>
          </a:xfrm>
          <a:prstGeom prst="rect">
            <a:avLst/>
          </a:prstGeom>
          <a:noFill/>
          <a:ln w="38100" cap="flat" cmpd="sng">
            <a:solidFill>
              <a:srgbClr val="0099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7500" tIns="35100" rIns="67500" bIns="35100" anchor="t" anchorCtr="0">
            <a:spAutoFit/>
          </a:bodyPr>
          <a:lstStyle/>
          <a:p>
            <a:pPr marL="0" marR="0" lvl="0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1900"/>
              <a:buFont typeface="Noto Sans Symbols"/>
              <a:buChar char="●"/>
            </a:pPr>
            <a:r>
              <a:rPr lang="fr" sz="24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" sz="21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Compte d’exploitation 2020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2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339933"/>
                </a:solidFill>
                <a:latin typeface="Verdana"/>
                <a:ea typeface="Verdana"/>
                <a:cs typeface="Verdana"/>
                <a:sym typeface="Verdana"/>
              </a:rPr>
              <a:t>Suivi par Claude Guary, présenté par Bernard Hammer</a:t>
            </a:r>
            <a:endParaRPr sz="1800" b="0" i="0" u="none" strike="noStrike" cap="none">
              <a:solidFill>
                <a:srgbClr val="3399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8"/>
          <p:cNvPicPr preferRelativeResize="0"/>
          <p:nvPr/>
        </p:nvPicPr>
        <p:blipFill rotWithShape="1">
          <a:blip r:embed="rId3">
            <a:alphaModFix/>
          </a:blip>
          <a:srcRect t="3340" b="39362"/>
          <a:stretch/>
        </p:blipFill>
        <p:spPr>
          <a:xfrm>
            <a:off x="1237200" y="662850"/>
            <a:ext cx="6032099" cy="440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8"/>
          <p:cNvSpPr txBox="1"/>
          <p:nvPr/>
        </p:nvSpPr>
        <p:spPr>
          <a:xfrm>
            <a:off x="946597" y="270456"/>
            <a:ext cx="6432900" cy="392400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Compte d’exploitation 2020</a:t>
            </a:r>
            <a:endParaRPr sz="2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title"/>
          </p:nvPr>
        </p:nvSpPr>
        <p:spPr>
          <a:xfrm>
            <a:off x="578804" y="-45923"/>
            <a:ext cx="7886700" cy="6051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fr" sz="2700" b="1">
                <a:latin typeface="Arial"/>
                <a:ea typeface="Arial"/>
                <a:cs typeface="Arial"/>
                <a:sym typeface="Arial"/>
              </a:rPr>
              <a:t>L’équipe en place depuis Janvier 2021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36604" y="3847067"/>
            <a:ext cx="1099312" cy="130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723" y="2133463"/>
            <a:ext cx="1214438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8697" y="2114393"/>
            <a:ext cx="1214438" cy="144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08667" y="384463"/>
            <a:ext cx="1277928" cy="151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10986" y="3847067"/>
            <a:ext cx="1185506" cy="124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34189" y="2083256"/>
            <a:ext cx="1214438" cy="144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87455" y="481859"/>
            <a:ext cx="1130066" cy="134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11279" y="2093540"/>
            <a:ext cx="980098" cy="136497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2434016" y="1749972"/>
            <a:ext cx="2030879" cy="276999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Irène Nenner, Présidente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6"/>
          <p:cNvSpPr txBox="1"/>
          <p:nvPr/>
        </p:nvSpPr>
        <p:spPr>
          <a:xfrm>
            <a:off x="4522331" y="1753549"/>
            <a:ext cx="2611284" cy="276999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Agnès Bauche, secrétaire générale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6"/>
          <p:cNvSpPr txBox="1"/>
          <p:nvPr/>
        </p:nvSpPr>
        <p:spPr>
          <a:xfrm>
            <a:off x="7234967" y="1730442"/>
            <a:ext cx="1964966" cy="48474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Bernard Hammer, trésorier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6"/>
          <p:cNvSpPr txBox="1"/>
          <p:nvPr/>
        </p:nvSpPr>
        <p:spPr>
          <a:xfrm>
            <a:off x="418602" y="3417114"/>
            <a:ext cx="1544576" cy="48474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Pierre Salmeron, Vice Président T2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6"/>
          <p:cNvSpPr txBox="1"/>
          <p:nvPr/>
        </p:nvSpPr>
        <p:spPr>
          <a:xfrm>
            <a:off x="2667228" y="3391477"/>
            <a:ext cx="1395814" cy="48474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Michel Riottot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Vice président T3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6"/>
          <p:cNvSpPr txBox="1"/>
          <p:nvPr/>
        </p:nvSpPr>
        <p:spPr>
          <a:xfrm>
            <a:off x="4829618" y="3391477"/>
            <a:ext cx="2041321" cy="48474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Jean-Marie Blin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Vice Président T4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6"/>
          <p:cNvSpPr txBox="1"/>
          <p:nvPr/>
        </p:nvSpPr>
        <p:spPr>
          <a:xfrm>
            <a:off x="7133438" y="3391477"/>
            <a:ext cx="1872539" cy="48474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Jacques Capet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Vice Président T5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1880726" y="4668560"/>
            <a:ext cx="1811065" cy="48474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Clotilde Norguet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Conseillère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3943134" y="4707403"/>
            <a:ext cx="1609354" cy="48474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Bernard Garmirian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Conseiller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6"/>
          <p:cNvSpPr txBox="1"/>
          <p:nvPr/>
        </p:nvSpPr>
        <p:spPr>
          <a:xfrm>
            <a:off x="5741408" y="4707403"/>
            <a:ext cx="1996486" cy="48474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Jack Short, rédacteur en chef de la  Lettre E92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02074" y="604159"/>
            <a:ext cx="1142851" cy="114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12">
            <a:alphaModFix/>
          </a:blip>
          <a:srcRect b="11692"/>
          <a:stretch/>
        </p:blipFill>
        <p:spPr>
          <a:xfrm>
            <a:off x="7690118" y="3923743"/>
            <a:ext cx="954806" cy="1214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9"/>
          <p:cNvPicPr preferRelativeResize="0"/>
          <p:nvPr/>
        </p:nvPicPr>
        <p:blipFill rotWithShape="1">
          <a:blip r:embed="rId3">
            <a:alphaModFix/>
          </a:blip>
          <a:srcRect t="59831"/>
          <a:stretch/>
        </p:blipFill>
        <p:spPr>
          <a:xfrm>
            <a:off x="851250" y="1044850"/>
            <a:ext cx="7064526" cy="362155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9"/>
          <p:cNvSpPr txBox="1"/>
          <p:nvPr/>
        </p:nvSpPr>
        <p:spPr>
          <a:xfrm>
            <a:off x="946597" y="270456"/>
            <a:ext cx="6432997" cy="392415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Compte d’exploitation 2020</a:t>
            </a:r>
            <a:endParaRPr sz="2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0"/>
          <p:cNvPicPr preferRelativeResize="0"/>
          <p:nvPr/>
        </p:nvPicPr>
        <p:blipFill rotWithShape="1">
          <a:blip r:embed="rId3">
            <a:alphaModFix/>
          </a:blip>
          <a:srcRect t="5412"/>
          <a:stretch/>
        </p:blipFill>
        <p:spPr>
          <a:xfrm>
            <a:off x="1091484" y="888641"/>
            <a:ext cx="6742091" cy="354491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8" name="Google Shape;278;p40"/>
          <p:cNvSpPr txBox="1"/>
          <p:nvPr/>
        </p:nvSpPr>
        <p:spPr>
          <a:xfrm>
            <a:off x="1767625" y="338071"/>
            <a:ext cx="4829577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2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Bilan 2020</a:t>
            </a:r>
            <a:endParaRPr sz="2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 sz="1100"/>
          </a:p>
        </p:txBody>
      </p:sp>
      <p:sp>
        <p:nvSpPr>
          <p:cNvPr id="284" name="Google Shape;284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500"/>
              <a:buNone/>
            </a:pPr>
            <a:r>
              <a:rPr lang="fr" sz="4500">
                <a:solidFill>
                  <a:srgbClr val="FF0000"/>
                </a:solidFill>
              </a:rPr>
              <a:t>Vote et Quitus</a:t>
            </a:r>
            <a:endParaRPr sz="45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>
            <a:spLocks noGrp="1"/>
          </p:cNvSpPr>
          <p:nvPr>
            <p:ph type="title"/>
          </p:nvPr>
        </p:nvSpPr>
        <p:spPr>
          <a:xfrm>
            <a:off x="628650" y="496005"/>
            <a:ext cx="7886700" cy="6051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fr" sz="2700" b="1">
                <a:latin typeface="Arial"/>
                <a:ea typeface="Arial"/>
                <a:cs typeface="Arial"/>
                <a:sym typeface="Arial"/>
              </a:rPr>
              <a:t>Perspectives 2021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576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558800" lvl="0" indent="-552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AutoNum type="arabicPeriod"/>
            </a:pPr>
            <a:r>
              <a:rPr lang="fr" sz="2700" b="1"/>
              <a:t>Développement et fonctionnement 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r" sz="2000"/>
              <a:t>Implantation plus forte dans le nord du département 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r" sz="2000"/>
              <a:t>Globalisation de la gestion de notre fédération via la plateforme Assoconnect dont la mise à disposition d’un intranet pour nos membres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r" sz="2000"/>
              <a:t>Publication des cartes de paysage des 36 communes du 92 de manière dynamique sur notre site internet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r" sz="2000"/>
              <a:t>Appel aux dons (particuliers et entreprises) et recherche de nouvelles subventions publiques via les AAP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r" sz="2000"/>
              <a:t>Un renforcement des actions de communication (réseaux sociaux, site internet modernisé, reportages vidéo)</a:t>
            </a:r>
            <a:endParaRPr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628650" y="496005"/>
            <a:ext cx="7886700" cy="6051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fr" sz="2700" b="1">
                <a:latin typeface="Arial"/>
                <a:ea typeface="Arial"/>
                <a:cs typeface="Arial"/>
                <a:sym typeface="Arial"/>
              </a:rPr>
              <a:t>Perspectives 2021 (suite)</a:t>
            </a:r>
            <a:endParaRPr sz="27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09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520700" lvl="1" indent="-1741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" sz="2100"/>
              <a:t>Poursuite des projets : </a:t>
            </a:r>
            <a:endParaRPr sz="1100"/>
          </a:p>
          <a:p>
            <a:pPr marL="520700" lvl="1" indent="-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00"/>
          </a:p>
          <a:p>
            <a:pPr marL="520700" lvl="1" indent="-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00"/>
          </a:p>
          <a:p>
            <a:pPr marL="520700" lvl="1" indent="-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00"/>
          </a:p>
          <a:p>
            <a:pPr marL="520700" lvl="1" indent="-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00"/>
          </a:p>
          <a:p>
            <a:pPr marL="520700" lvl="1" indent="-1741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" sz="2100"/>
              <a:t>Participation au projet « Reconnecter les franciliens à la biodiversité » avec PIKPIK Environnement et FNE idf</a:t>
            </a:r>
            <a:endParaRPr sz="2100"/>
          </a:p>
          <a:p>
            <a:pPr marL="520700" lvl="1" indent="-1741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" sz="2100"/>
              <a:t>Participation au projet « Carto-végétation » avec FNE–idf pour 4 autres départements (91, 93, 75, 94)</a:t>
            </a:r>
            <a:endParaRPr sz="1100"/>
          </a:p>
          <a:p>
            <a:pPr marL="520700" lvl="1" indent="-17414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fr" sz="2100">
                <a:solidFill>
                  <a:srgbClr val="FF0000"/>
                </a:solidFill>
              </a:rPr>
              <a:t>2</a:t>
            </a:r>
            <a:r>
              <a:rPr lang="fr" sz="2100" baseline="30000">
                <a:solidFill>
                  <a:srgbClr val="FF0000"/>
                </a:solidFill>
              </a:rPr>
              <a:t>ième</a:t>
            </a:r>
            <a:r>
              <a:rPr lang="fr" sz="2100">
                <a:solidFill>
                  <a:srgbClr val="FF0000"/>
                </a:solidFill>
              </a:rPr>
              <a:t> journée nature en ville (en présentiel) avec le groupe « eau » de FNE idf et le soutien de l’Agence de l’eau Seine Normandie</a:t>
            </a:r>
            <a:endParaRPr sz="1100"/>
          </a:p>
          <a:p>
            <a:pPr marL="520700" lvl="1" indent="-76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63636"/>
              <a:buNone/>
            </a:pPr>
            <a:endParaRPr sz="1100"/>
          </a:p>
          <a:p>
            <a:pPr marL="520700" lvl="1" indent="-76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63636"/>
              <a:buNone/>
            </a:pPr>
            <a:endParaRPr sz="1100"/>
          </a:p>
          <a:p>
            <a:pPr marL="520700" lvl="1" indent="-76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63636"/>
              <a:buNone/>
            </a:pPr>
            <a:endParaRPr sz="1100"/>
          </a:p>
          <a:p>
            <a:pPr marL="520700" lvl="1" indent="-76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63636"/>
              <a:buNone/>
            </a:pPr>
            <a:endParaRPr sz="1100"/>
          </a:p>
          <a:p>
            <a:pPr marL="3429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63636"/>
              <a:buNone/>
            </a:pPr>
            <a:endParaRPr sz="1100"/>
          </a:p>
        </p:txBody>
      </p:sp>
      <p:pic>
        <p:nvPicPr>
          <p:cNvPr id="297" name="Google Shape;29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0220" y="1171741"/>
            <a:ext cx="767139" cy="162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 rotWithShape="1">
          <a:blip r:embed="rId4">
            <a:alphaModFix/>
          </a:blip>
          <a:srcRect b="49615"/>
          <a:stretch/>
        </p:blipFill>
        <p:spPr>
          <a:xfrm>
            <a:off x="5172985" y="1349299"/>
            <a:ext cx="2401628" cy="1428776"/>
          </a:xfrm>
          <a:prstGeom prst="rect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9" name="Google Shape;299;p43"/>
          <p:cNvSpPr/>
          <p:nvPr/>
        </p:nvSpPr>
        <p:spPr>
          <a:xfrm>
            <a:off x="5171614" y="1298621"/>
            <a:ext cx="2402999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21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Réseaux écologiques </a:t>
            </a:r>
            <a:endParaRPr sz="21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21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dans les Hauts de Seine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41832" y="1261872"/>
            <a:ext cx="710488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/>
              <a:t>Budget  prévisionnel 2021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130712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064421"/>
              </p:ext>
            </p:extLst>
          </p:nvPr>
        </p:nvGraphicFramePr>
        <p:xfrm>
          <a:off x="1060706" y="416050"/>
          <a:ext cx="7461503" cy="4535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6871"/>
                <a:gridCol w="783814"/>
                <a:gridCol w="2707721"/>
                <a:gridCol w="743097"/>
              </a:tblGrid>
              <a:tr h="297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Charges 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Montant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Produits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Montant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24699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70C0"/>
                          </a:solidFill>
                          <a:effectLst/>
                        </a:rPr>
                        <a:t>Frais de Fonctionnement</a:t>
                      </a:r>
                      <a:endParaRPr lang="fr-F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Petits matériels (&lt;600€) et fournitures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1100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chemeClr val="bg1"/>
                          </a:solidFill>
                          <a:effectLst/>
                        </a:rPr>
                        <a:t>Cotisations </a:t>
                      </a:r>
                      <a:endParaRPr lang="fr-FR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2200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21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Services bancaires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180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21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Assurances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180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1893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Abonnements (informatique, Assoconnect etc…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500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 smtClean="0">
                          <a:solidFill>
                            <a:schemeClr val="bg1"/>
                          </a:solidFill>
                          <a:effectLst/>
                        </a:rPr>
                        <a:t>Subventions (DRIEE)</a:t>
                      </a:r>
                      <a:endParaRPr lang="fr-FR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2000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399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Cotisation (FNE IDF)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600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223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Total fonctionnement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</a:rPr>
                        <a:t>2560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</a:rPr>
                        <a:t> 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</a:rPr>
                        <a:t>4200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699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70C0"/>
                          </a:solidFill>
                          <a:effectLst/>
                        </a:rPr>
                        <a:t>Communication générale </a:t>
                      </a:r>
                      <a:endParaRPr lang="fr-F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Site internet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500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chemeClr val="bg1"/>
                          </a:solidFill>
                          <a:effectLst/>
                        </a:rPr>
                        <a:t>Vente de produits et brochures</a:t>
                      </a:r>
                      <a:endParaRPr lang="fr-FR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21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Lettre Env92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1200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231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Honoraires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3600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223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total Communication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5300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699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solidFill>
                            <a:srgbClr val="0070C0"/>
                          </a:solidFill>
                          <a:effectLst/>
                        </a:rPr>
                        <a:t>Projet Planter des arbres </a:t>
                      </a:r>
                      <a:endParaRPr lang="fr-FR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Achats pépinières Lemonnier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7900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chemeClr val="bg1"/>
                          </a:solidFill>
                          <a:effectLst/>
                        </a:rPr>
                        <a:t>Dons particuliers </a:t>
                      </a:r>
                      <a:endParaRPr lang="fr-FR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4850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21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Main d'œuvre association ESPACES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10000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chemeClr val="bg1"/>
                          </a:solidFill>
                          <a:effectLst/>
                        </a:rPr>
                        <a:t>dont acquis au 01/01/21</a:t>
                      </a:r>
                      <a:endParaRPr lang="fr-FR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3200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160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Expertise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1950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chemeClr val="bg1"/>
                          </a:solidFill>
                          <a:effectLst/>
                        </a:rPr>
                        <a:t>Dons et mécénat entreprises privées</a:t>
                      </a:r>
                      <a:endParaRPr lang="fr-FR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3600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21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Juridique,  recherche donateurs, 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bénévolat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chemeClr val="bg1"/>
                          </a:solidFill>
                          <a:effectLst/>
                        </a:rPr>
                        <a:t>Subventions </a:t>
                      </a:r>
                      <a:endParaRPr lang="fr-FR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15900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1312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Communication 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4500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chemeClr val="bg1"/>
                          </a:solidFill>
                          <a:effectLst/>
                        </a:rPr>
                        <a:t>dont Région (budget participatif 2020)</a:t>
                      </a:r>
                      <a:endParaRPr lang="fr-FR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2900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155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chemeClr val="bg1"/>
                          </a:solidFill>
                          <a:effectLst/>
                        </a:rPr>
                        <a:t>dont DRIEE (plan de relance 2021)</a:t>
                      </a:r>
                      <a:endParaRPr lang="fr-FR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13000</a:t>
                      </a:r>
                      <a:endParaRPr lang="fr-F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/>
                </a:tc>
              </a:tr>
              <a:tr h="223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Total Planter des arbres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24350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24350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15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497411"/>
              </p:ext>
            </p:extLst>
          </p:nvPr>
        </p:nvGraphicFramePr>
        <p:xfrm>
          <a:off x="585216" y="0"/>
          <a:ext cx="8165593" cy="5877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7712"/>
                <a:gridCol w="1607596"/>
                <a:gridCol w="408280"/>
                <a:gridCol w="2980376"/>
                <a:gridCol w="781629"/>
              </a:tblGrid>
              <a:tr h="209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</a:rPr>
                        <a:t>Charges 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/>
                        </a:rPr>
                        <a:t>Montant</a:t>
                      </a:r>
                      <a:endParaRPr lang="fr-F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bg1"/>
                          </a:solidFill>
                          <a:effectLst/>
                        </a:rPr>
                        <a:t>Produits</a:t>
                      </a:r>
                      <a:endParaRPr lang="fr-FR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chemeClr val="bg1"/>
                          </a:solidFill>
                          <a:effectLst/>
                        </a:rPr>
                        <a:t>Montant</a:t>
                      </a:r>
                      <a:endParaRPr lang="fr-FR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40" marR="25040" marT="0" marB="0" anchor="b">
                    <a:solidFill>
                      <a:srgbClr val="0070C0"/>
                    </a:solidFill>
                  </a:tcPr>
                </a:tc>
              </a:tr>
              <a:tr h="17990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Projet Cartographie et biodiversité</a:t>
                      </a:r>
                      <a:endParaRPr lang="fr-FR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519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Rémunération stagiaires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4400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Vente de fascicules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180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184543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Publication, communication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2000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Subventions 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9000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16519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matériel informatique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1800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dont région </a:t>
                      </a:r>
                      <a:endParaRPr lang="fr-FR" sz="1100" b="0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4000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16519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location de salle 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500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dont département </a:t>
                      </a:r>
                      <a:endParaRPr lang="fr-FR" sz="1100" b="0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5000</a:t>
                      </a:r>
                      <a:endParaRPr lang="fr-FR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16519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effectLst/>
                        </a:rPr>
                        <a:t>total cartographie et biodiversité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u="none" strike="noStrike" dirty="0">
                          <a:effectLst/>
                        </a:rPr>
                        <a:t>8700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u="none" strike="noStrike" dirty="0">
                          <a:effectLst/>
                        </a:rPr>
                        <a:t>9180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990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Projet Nature en ville</a:t>
                      </a:r>
                      <a:endParaRPr lang="fr-FR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519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Honoraires 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1800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16519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Location de salle et logistique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gratuit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Département des Hauts de Seine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209328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Frais de réception 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payé par </a:t>
                      </a:r>
                      <a:r>
                        <a:rPr lang="fr-FR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AESN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2530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Publication carte de paysages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Payé</a:t>
                      </a:r>
                      <a:r>
                        <a:rPr lang="fr-FR" sz="11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par AESN 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19420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Nature en ville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1800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17990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Projet Île Seguin</a:t>
                      </a:r>
                      <a:endParaRPr lang="fr-FR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680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Honoraires Avocat et frais de justice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10800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Remboursement frais avocat par </a:t>
                      </a:r>
                      <a:r>
                        <a:rPr lang="fr-FR" sz="11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assoc</a:t>
                      </a:r>
                      <a:r>
                        <a:rPr lang="fr-FR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partenaires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fr-FR" sz="1100" u="none" strike="noStrike" dirty="0" smtClean="0">
                          <a:effectLst/>
                          <a:latin typeface="+mj-lt"/>
                        </a:rPr>
                        <a:t>3500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endParaRPr lang="fr-FR" sz="800" dirty="0">
                        <a:solidFill>
                          <a:schemeClr val="bg1"/>
                        </a:solidFill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/>
                </a:tc>
              </a:tr>
              <a:tr h="16519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Publication, communication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800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Dons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6000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/>
                </a:tc>
              </a:tr>
              <a:tr h="19718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Leg</a:t>
                      </a:r>
                      <a:r>
                        <a:rPr lang="fr-FR" sz="10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Association Meudon Val de seine</a:t>
                      </a:r>
                      <a:endParaRPr lang="fr-FR" sz="10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1573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/>
                </a:tc>
              </a:tr>
              <a:tr h="16519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Ile Seguin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11600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11673</a:t>
                      </a:r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17990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Reconnect</a:t>
                      </a:r>
                      <a:endParaRPr lang="fr-FR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519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Volontaire Service civique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3300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16519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Adhésion Ligue de l'Enseignement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140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Subvention OFB et Région IDF ?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3500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16519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effectLst/>
                        </a:rPr>
                        <a:t>Total </a:t>
                      </a:r>
                      <a:r>
                        <a:rPr lang="fr-FR" sz="1100" b="1" u="none" strike="noStrike" dirty="0" err="1">
                          <a:effectLst/>
                        </a:rPr>
                        <a:t>Reconnect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u="none" strike="noStrike" dirty="0">
                          <a:effectLst/>
                        </a:rPr>
                        <a:t>3440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17990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Autres projets non identifiés</a:t>
                      </a:r>
                      <a:endParaRPr lang="fr-FR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6509"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Honoraires</a:t>
                      </a:r>
                      <a:endParaRPr lang="fr-FR" sz="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>
                          <a:effectLst/>
                        </a:rPr>
                        <a:t> </a:t>
                      </a:r>
                      <a:endParaRPr lang="fr-F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FR" sz="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>
                          <a:effectLst/>
                        </a:rPr>
                        <a:t> </a:t>
                      </a:r>
                      <a:endParaRPr lang="fr-F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</a:tr>
              <a:tr h="90855"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>
                          <a:solidFill>
                            <a:schemeClr val="bg1"/>
                          </a:solidFill>
                          <a:effectLst/>
                        </a:rPr>
                        <a:t>Publications/communication</a:t>
                      </a:r>
                      <a:endParaRPr lang="fr-FR" sz="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>
                          <a:effectLst/>
                        </a:rPr>
                        <a:t> </a:t>
                      </a:r>
                      <a:endParaRPr lang="fr-F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FR" sz="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>
                          <a:effectLst/>
                        </a:rPr>
                        <a:t> </a:t>
                      </a:r>
                      <a:endParaRPr lang="fr-F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</a:tr>
              <a:tr h="16519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Frais de déplacement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400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produits exceptionnels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5250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</a:tr>
              <a:tr h="90855"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Frais de réception </a:t>
                      </a:r>
                      <a:endParaRPr lang="fr-FR" sz="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 dirty="0">
                          <a:effectLst/>
                        </a:rPr>
                        <a:t> </a:t>
                      </a:r>
                      <a:endParaRPr lang="fr-F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FR" sz="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>
                          <a:effectLst/>
                        </a:rPr>
                        <a:t> </a:t>
                      </a:r>
                      <a:endParaRPr lang="fr-F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>
                          <a:effectLst/>
                        </a:rPr>
                        <a:t>Personnels externes, stagiaires</a:t>
                      </a:r>
                      <a:endParaRPr lang="fr-F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 dirty="0">
                          <a:effectLst/>
                        </a:rPr>
                        <a:t> </a:t>
                      </a:r>
                      <a:endParaRPr lang="fr-F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>
                          <a:effectLst/>
                        </a:rPr>
                        <a:t> </a:t>
                      </a:r>
                      <a:endParaRPr lang="fr-F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400" u="none" strike="noStrike">
                          <a:effectLst/>
                        </a:rPr>
                        <a:t> </a:t>
                      </a:r>
                      <a:endParaRPr lang="fr-F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</a:tr>
              <a:tr h="8418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u="none" strike="noStrike" dirty="0">
                          <a:effectLst/>
                        </a:rPr>
                        <a:t>Total non identifié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</a:rPr>
                        <a:t>400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95943">
                <a:tc>
                  <a:txBody>
                    <a:bodyPr/>
                    <a:lstStyle/>
                    <a:p>
                      <a:pPr algn="l" fontAlgn="ctr"/>
                      <a:endParaRPr lang="fr-FR" sz="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/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 marL="3478" marR="3478" marT="3478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478" marR="3478" marT="3478" marB="0" anchor="b"/>
                </a:tc>
              </a:tr>
              <a:tr h="8719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u="none" strike="noStrike" dirty="0">
                          <a:effectLst/>
                          <a:latin typeface="+mn-lt"/>
                        </a:rPr>
                        <a:t>TOTAL 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478" marR="3478" marT="347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u="none" strike="noStrike" dirty="0">
                          <a:effectLst/>
                          <a:latin typeface="+mn-lt"/>
                        </a:rPr>
                        <a:t>58150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478" marR="3478" marT="3478" marB="0" anchor="b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  <a:latin typeface="+mn-lt"/>
                        </a:rPr>
                        <a:t>TOTAL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478" marR="3478" marT="3478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u="none" strike="noStrike" dirty="0">
                          <a:effectLst/>
                          <a:latin typeface="+mn-lt"/>
                        </a:rPr>
                        <a:t>58153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478" marR="3478" marT="3478" marB="0" anchor="b">
                    <a:solidFill>
                      <a:srgbClr val="FFFF00"/>
                    </a:solidFill>
                  </a:tcPr>
                </a:tc>
              </a:tr>
              <a:tr h="162586">
                <a:tc>
                  <a:txBody>
                    <a:bodyPr/>
                    <a:lstStyle/>
                    <a:p>
                      <a:pPr algn="l" fontAlgn="ctr"/>
                      <a:endParaRPr lang="fr-FR" sz="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ctr"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b"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fr-FR" sz="400" dirty="0">
                        <a:latin typeface="+mj-lt"/>
                      </a:endParaRPr>
                    </a:p>
                  </a:txBody>
                  <a:tcPr marL="3478" marR="3478" marT="3478" marB="0" anchor="ctr"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fr-FR" sz="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478" marR="3478" marT="3478" marB="0" anchor="ctr"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478" marR="3478" marT="3478" marB="0" anchor="ctr"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478" marR="3478" marT="3478" marB="0" anchor="b"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478" marR="3478" marT="3478" marB="0" anchor="b"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478" marR="3478" marT="3478" marB="0" anchor="b"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841248" y="5980176"/>
          <a:ext cx="208280" cy="384048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38404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3320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 sz="1100"/>
          </a:p>
        </p:txBody>
      </p:sp>
      <p:sp>
        <p:nvSpPr>
          <p:cNvPr id="317" name="Google Shape;317;p4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500"/>
              <a:buNone/>
            </a:pPr>
            <a:r>
              <a:rPr lang="fr" sz="4500">
                <a:solidFill>
                  <a:srgbClr val="FF0000"/>
                </a:solidFill>
              </a:rPr>
              <a:t>Vote</a:t>
            </a:r>
            <a:endParaRPr sz="45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35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fr" sz="2100"/>
              <a:t>Backup: Compte d’exploitation 2019,2020, prévisionnel 2021</a:t>
            </a:r>
            <a:endParaRPr sz="1100"/>
          </a:p>
        </p:txBody>
      </p:sp>
      <p:pic>
        <p:nvPicPr>
          <p:cNvPr id="323" name="Google Shape;32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676656"/>
            <a:ext cx="7582662" cy="4325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/>
        </p:nvSpPr>
        <p:spPr>
          <a:xfrm>
            <a:off x="993283" y="195448"/>
            <a:ext cx="7495504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 un groupe de soutien au bureau……..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135" y="988960"/>
            <a:ext cx="1036299" cy="138173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/>
        </p:nvSpPr>
        <p:spPr>
          <a:xfrm>
            <a:off x="435700" y="2428799"/>
            <a:ext cx="1564783" cy="484748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François Rancien, Juriste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7"/>
          <p:cNvSpPr txBox="1"/>
          <p:nvPr/>
        </p:nvSpPr>
        <p:spPr>
          <a:xfrm>
            <a:off x="2100280" y="2428798"/>
            <a:ext cx="1757966" cy="484748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Marion Pepin, Assistante direction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4741035" y="1220006"/>
            <a:ext cx="1487510" cy="199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4802210" y="1270715"/>
            <a:ext cx="1487510" cy="199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8322" y="989000"/>
            <a:ext cx="904252" cy="117616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/>
        </p:nvSpPr>
        <p:spPr>
          <a:xfrm>
            <a:off x="3937514" y="2266195"/>
            <a:ext cx="1411376" cy="692497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Juliette Marcerou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Juriste, droit de l’environnement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3812" y="823437"/>
            <a:ext cx="1111816" cy="148242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 txBox="1"/>
          <p:nvPr/>
        </p:nvSpPr>
        <p:spPr>
          <a:xfrm>
            <a:off x="5683407" y="2324924"/>
            <a:ext cx="1409834" cy="692497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Maëlle Dupont-Rousse,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7309237" y="1140901"/>
            <a:ext cx="1620084" cy="900247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Irène Chauvel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Lucie Duchamp-Vignal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Graphistes, web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 rotWithShape="1">
          <a:blip r:embed="rId6">
            <a:alphaModFix/>
          </a:blip>
          <a:srcRect t="18516"/>
          <a:stretch/>
        </p:blipFill>
        <p:spPr>
          <a:xfrm>
            <a:off x="587570" y="2962595"/>
            <a:ext cx="1261040" cy="149362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 txBox="1"/>
          <p:nvPr/>
        </p:nvSpPr>
        <p:spPr>
          <a:xfrm>
            <a:off x="284751" y="4451002"/>
            <a:ext cx="1999445" cy="692497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Pablo Audiguier, animateur faune/flore, volontaire service civique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10151" y="3073595"/>
            <a:ext cx="1281356" cy="138608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2821745" y="4512430"/>
            <a:ext cx="2258970" cy="496423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Felix Mailly, étudiant,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Sentinelles de la nature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3326" y="972021"/>
            <a:ext cx="1199267" cy="13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84539" y="3118033"/>
            <a:ext cx="1093534" cy="129720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 txBox="1"/>
          <p:nvPr/>
        </p:nvSpPr>
        <p:spPr>
          <a:xfrm>
            <a:off x="5348890" y="4512430"/>
            <a:ext cx="1251533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Julien Pépin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7"/>
          <p:cNvSpPr txBox="1"/>
          <p:nvPr/>
        </p:nvSpPr>
        <p:spPr>
          <a:xfrm>
            <a:off x="6954592" y="3342067"/>
            <a:ext cx="1381259" cy="27699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Phybie Garcia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954592" y="3766635"/>
            <a:ext cx="197472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Anne-France </a:t>
            </a:r>
            <a:r>
              <a:rPr lang="fr-FR" dirty="0" err="1"/>
              <a:t>B</a:t>
            </a:r>
            <a:r>
              <a:rPr lang="fr-FR" dirty="0" err="1" smtClean="0"/>
              <a:t>ignalet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954592" y="4197096"/>
            <a:ext cx="1974729" cy="3153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Denise </a:t>
            </a:r>
            <a:r>
              <a:rPr lang="fr-FR" dirty="0" err="1" smtClean="0"/>
              <a:t>Cogan</a:t>
            </a:r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628650" y="106252"/>
            <a:ext cx="7886700" cy="62784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" sz="2700" b="1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" sz="2700" b="1" dirty="0">
                <a:latin typeface="Arial"/>
                <a:ea typeface="Arial"/>
                <a:cs typeface="Arial"/>
                <a:sym typeface="Arial"/>
              </a:rPr>
            </a:br>
            <a:r>
              <a:rPr lang="fr" sz="2700" b="1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" sz="2700" b="1" dirty="0">
                <a:latin typeface="Arial"/>
                <a:ea typeface="Arial"/>
                <a:cs typeface="Arial"/>
                <a:sym typeface="Arial"/>
              </a:rPr>
            </a:br>
            <a:r>
              <a:rPr lang="fr" sz="2700" b="1" dirty="0">
                <a:latin typeface="Arial"/>
                <a:ea typeface="Arial"/>
                <a:cs typeface="Arial"/>
                <a:sym typeface="Arial"/>
              </a:rPr>
              <a:t>Vie de l’association malgré la crise sanitaire</a:t>
            </a:r>
            <a:br>
              <a:rPr lang="fr" sz="2700" b="1" dirty="0">
                <a:latin typeface="Arial"/>
                <a:ea typeface="Arial"/>
                <a:cs typeface="Arial"/>
                <a:sym typeface="Arial"/>
              </a:rPr>
            </a:br>
            <a:r>
              <a:rPr lang="fr" sz="2700" b="1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" sz="2700" b="1" dirty="0">
                <a:latin typeface="Arial"/>
                <a:ea typeface="Arial"/>
                <a:cs typeface="Arial"/>
                <a:sym typeface="Arial"/>
              </a:rPr>
            </a:br>
            <a:endParaRPr sz="27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8"/>
          <p:cNvSpPr txBox="1">
            <a:spLocks noGrp="1"/>
          </p:cNvSpPr>
          <p:nvPr>
            <p:ph type="body" idx="1"/>
          </p:nvPr>
        </p:nvSpPr>
        <p:spPr>
          <a:xfrm>
            <a:off x="628650" y="1191584"/>
            <a:ext cx="7886700" cy="25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6684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8"/>
              <a:buChar char="•"/>
            </a:pPr>
            <a:r>
              <a:rPr lang="fr" sz="2852" b="1" dirty="0"/>
              <a:t>I</a:t>
            </a:r>
            <a:r>
              <a:rPr lang="fr" sz="2917" b="1" dirty="0"/>
              <a:t>dentité de l’association reconnue par la préfecture et l’INSEE</a:t>
            </a:r>
            <a:endParaRPr sz="2917" b="1" dirty="0"/>
          </a:p>
          <a:p>
            <a:pPr marL="177800" lvl="0" indent="-29795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B050"/>
              </a:buClr>
              <a:buSzPts val="3692"/>
              <a:buChar char="•"/>
            </a:pPr>
            <a:r>
              <a:rPr lang="fr" sz="2917" b="1" dirty="0">
                <a:solidFill>
                  <a:srgbClr val="00B050"/>
                </a:solidFill>
              </a:rPr>
              <a:t>49 associations membres (+2 par rapport à 2019)</a:t>
            </a:r>
            <a:endParaRPr sz="2917" b="1" dirty="0"/>
          </a:p>
          <a:p>
            <a:pPr marL="177800" lvl="0" indent="-29795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B050"/>
              </a:buClr>
              <a:buSzPts val="3692"/>
              <a:buChar char="•"/>
            </a:pPr>
            <a:r>
              <a:rPr lang="fr" sz="2917" b="1" dirty="0" smtClean="0">
                <a:solidFill>
                  <a:srgbClr val="00B050"/>
                </a:solidFill>
              </a:rPr>
              <a:t>20 </a:t>
            </a:r>
            <a:r>
              <a:rPr lang="fr" sz="2917" b="1" dirty="0">
                <a:solidFill>
                  <a:srgbClr val="00B050"/>
                </a:solidFill>
              </a:rPr>
              <a:t>adhésions individuelles </a:t>
            </a:r>
            <a:r>
              <a:rPr lang="fr" sz="2917" b="1" dirty="0" smtClean="0">
                <a:solidFill>
                  <a:srgbClr val="00B050"/>
                </a:solidFill>
              </a:rPr>
              <a:t>(+13 </a:t>
            </a:r>
            <a:r>
              <a:rPr lang="fr" sz="2917" b="1" dirty="0">
                <a:solidFill>
                  <a:srgbClr val="00B050"/>
                </a:solidFill>
              </a:rPr>
              <a:t>par rapport à 2019)</a:t>
            </a:r>
            <a:endParaRPr sz="2917" b="1" dirty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8"/>
              <a:buNone/>
            </a:pPr>
            <a:endParaRPr sz="2917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23445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2692"/>
              <a:buChar char="•"/>
            </a:pPr>
            <a:r>
              <a:rPr lang="fr" sz="1917" b="1" dirty="0"/>
              <a:t>Rappels : </a:t>
            </a:r>
            <a:endParaRPr sz="1917" b="1" dirty="0"/>
          </a:p>
          <a:p>
            <a:pPr marL="749300" lvl="0" indent="-23445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2692"/>
              <a:buChar char="•"/>
            </a:pPr>
            <a:r>
              <a:rPr lang="fr" sz="1917" b="1" dirty="0"/>
              <a:t>Agrément protection de l’environnement renouvelé le 28-09-2018</a:t>
            </a:r>
            <a:endParaRPr sz="1917" b="1" dirty="0"/>
          </a:p>
          <a:p>
            <a:pPr marL="812800" lvl="0" indent="-25985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2692"/>
              <a:buChar char="•"/>
            </a:pPr>
            <a:r>
              <a:rPr lang="fr" sz="1917" b="1" dirty="0"/>
              <a:t>Habilitée au dialogue environnemental depuis le 13-11-2017</a:t>
            </a:r>
            <a:endParaRPr sz="1917" b="1" dirty="0"/>
          </a:p>
          <a:p>
            <a:pPr marL="863600" lvl="0" indent="-31065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2692"/>
              <a:buChar char="•"/>
            </a:pPr>
            <a:r>
              <a:rPr lang="fr" sz="1917" b="1" dirty="0"/>
              <a:t>Reconnaissance d’intérêt général et aptitude au mécénat depuis le 22 -05-2019, par l’administration fiscale</a:t>
            </a:r>
            <a:endParaRPr sz="1917" b="1" dirty="0"/>
          </a:p>
          <a:p>
            <a:pPr marL="177800" lvl="0" indent="-23445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2692"/>
              <a:buChar char="•"/>
            </a:pPr>
            <a:r>
              <a:rPr lang="fr" sz="1917" b="1" dirty="0">
                <a:solidFill>
                  <a:srgbClr val="0070C0"/>
                </a:solidFill>
              </a:rPr>
              <a:t>Représentation dans 21 commissions départementales ou régionales et 11 commissions communales et autres</a:t>
            </a:r>
            <a:endParaRPr sz="1917" b="1" dirty="0">
              <a:solidFill>
                <a:srgbClr val="0070C0"/>
              </a:solidFill>
            </a:endParaRPr>
          </a:p>
          <a:p>
            <a:pPr marL="177800" lvl="0" indent="-23445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2692"/>
              <a:buChar char="•"/>
            </a:pPr>
            <a:r>
              <a:rPr lang="fr" sz="1917" b="1" dirty="0"/>
              <a:t>Communication : Un site internet et création d’un intranet, 2 réseaux sociaux (facebook &amp; Linkedin) et 3 numéros de la lettre d’E92 en 2020</a:t>
            </a:r>
            <a:endParaRPr sz="1917" b="1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600" dirty="0"/>
          </a:p>
        </p:txBody>
      </p:sp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590375" y="546227"/>
            <a:ext cx="7886700" cy="627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" sz="2700" b="1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" sz="2700" b="1">
                <a:latin typeface="Arial"/>
                <a:ea typeface="Arial"/>
                <a:cs typeface="Arial"/>
                <a:sym typeface="Arial"/>
              </a:rPr>
            </a:br>
            <a:r>
              <a:rPr lang="fr" sz="2700" b="1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" sz="2700" b="1">
                <a:latin typeface="Arial"/>
                <a:ea typeface="Arial"/>
                <a:cs typeface="Arial"/>
                <a:sym typeface="Arial"/>
              </a:rPr>
            </a:br>
            <a:r>
              <a:rPr lang="fr" sz="2700" b="1">
                <a:latin typeface="Arial"/>
                <a:ea typeface="Arial"/>
                <a:cs typeface="Arial"/>
                <a:sym typeface="Arial"/>
              </a:rPr>
              <a:t>Vie de l’association malgré la crise sanitaire (suite)</a:t>
            </a:r>
            <a:br>
              <a:rPr lang="fr" sz="2700" b="1">
                <a:latin typeface="Arial"/>
                <a:ea typeface="Arial"/>
                <a:cs typeface="Arial"/>
                <a:sym typeface="Arial"/>
              </a:rPr>
            </a:br>
            <a:r>
              <a:rPr lang="fr" sz="2700" b="1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" sz="2700" b="1">
                <a:latin typeface="Arial"/>
                <a:ea typeface="Arial"/>
                <a:cs typeface="Arial"/>
                <a:sym typeface="Arial"/>
              </a:rPr>
            </a:br>
            <a:endParaRPr sz="27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4263" y="0"/>
            <a:ext cx="3876356" cy="51435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7" name="Google Shape;197;p30"/>
          <p:cNvSpPr txBox="1"/>
          <p:nvPr/>
        </p:nvSpPr>
        <p:spPr>
          <a:xfrm>
            <a:off x="86933" y="2221605"/>
            <a:ext cx="2328000" cy="762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 associations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adhérents individuels dont 3 collectifs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>
            <a:spLocks noGrp="1"/>
          </p:cNvSpPr>
          <p:nvPr>
            <p:ph type="title"/>
          </p:nvPr>
        </p:nvSpPr>
        <p:spPr>
          <a:xfrm>
            <a:off x="242284" y="207341"/>
            <a:ext cx="7886700" cy="4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0000"/>
              <a:buFont typeface="Calibri"/>
              <a:buNone/>
            </a:pPr>
            <a:r>
              <a:rPr lang="fr" sz="1100" b="1">
                <a:latin typeface="Calibri"/>
                <a:ea typeface="Calibri"/>
                <a:cs typeface="Calibri"/>
                <a:sym typeface="Calibri"/>
              </a:rPr>
              <a:t>Nos combats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63" y="1055514"/>
            <a:ext cx="3480473" cy="195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6069" y="1261394"/>
            <a:ext cx="3185986" cy="213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2159" y="2243708"/>
            <a:ext cx="2367056" cy="155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2159" y="488470"/>
            <a:ext cx="2367056" cy="155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9618" y="2644527"/>
            <a:ext cx="1699754" cy="227059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 txBox="1"/>
          <p:nvPr/>
        </p:nvSpPr>
        <p:spPr>
          <a:xfrm rot="-1543739">
            <a:off x="161916" y="999850"/>
            <a:ext cx="1453522" cy="4385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Île Seguin</a:t>
            </a:r>
            <a:endParaRPr sz="24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1"/>
          <p:cNvSpPr txBox="1"/>
          <p:nvPr/>
        </p:nvSpPr>
        <p:spPr>
          <a:xfrm rot="2388199">
            <a:off x="5888521" y="1869287"/>
            <a:ext cx="1780411" cy="3924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21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 Butte rouge</a:t>
            </a:r>
            <a:endParaRPr sz="21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3563136" y="4238122"/>
            <a:ext cx="2211814" cy="71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21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 Jardin des Gâtines</a:t>
            </a:r>
            <a:endParaRPr sz="21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628650" y="13465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fr" sz="2700" b="1" dirty="0" smtClean="0">
                <a:latin typeface="Calibri"/>
                <a:ea typeface="Calibri"/>
                <a:cs typeface="Calibri"/>
                <a:sym typeface="Calibri"/>
              </a:rPr>
              <a:t>Projet Planter des arbres en ville</a:t>
            </a:r>
            <a:endParaRPr sz="27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32"/>
          <p:cNvPicPr preferRelativeResize="0"/>
          <p:nvPr/>
        </p:nvPicPr>
        <p:blipFill rotWithShape="1">
          <a:blip r:embed="rId3">
            <a:alphaModFix/>
          </a:blip>
          <a:srcRect l="66915"/>
          <a:stretch/>
        </p:blipFill>
        <p:spPr>
          <a:xfrm>
            <a:off x="628650" y="1016672"/>
            <a:ext cx="1632397" cy="345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2"/>
          <p:cNvSpPr txBox="1"/>
          <p:nvPr/>
        </p:nvSpPr>
        <p:spPr>
          <a:xfrm>
            <a:off x="2540358" y="1822918"/>
            <a:ext cx="2318197" cy="1500411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Plantations mars 2021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Colombes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Bagneux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Chatillon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Malakoff</a:t>
            </a:r>
            <a:endParaRPr sz="15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2804375" y="1101261"/>
            <a:ext cx="5167648" cy="300082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partenariat tripartite avec ESPACES et Louis Vallin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2"/>
          <p:cNvSpPr txBox="1"/>
          <p:nvPr/>
        </p:nvSpPr>
        <p:spPr>
          <a:xfrm>
            <a:off x="5137865" y="1822918"/>
            <a:ext cx="3149690" cy="1708160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Plantation octobre/nov 2021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Bois-Colombes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Nanterre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Fontenay-aux-Roses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Gennevilliers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Asnières 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2"/>
          <p:cNvSpPr txBox="1"/>
          <p:nvPr/>
        </p:nvSpPr>
        <p:spPr>
          <a:xfrm>
            <a:off x="2804375" y="1462089"/>
            <a:ext cx="5167648" cy="300082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convention avec chaque commune engagée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2"/>
          <p:cNvSpPr txBox="1"/>
          <p:nvPr/>
        </p:nvSpPr>
        <p:spPr>
          <a:xfrm>
            <a:off x="2540358" y="3680138"/>
            <a:ext cx="5974992" cy="1207993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Ressources</a:t>
            </a:r>
            <a:r>
              <a:rPr lang="fr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Dons  : 				 3 </a:t>
            </a:r>
            <a:r>
              <a:rPr lang="fr" sz="1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550 </a:t>
            </a:r>
            <a:r>
              <a:rPr lang="fr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euros</a:t>
            </a:r>
            <a:endParaRPr sz="1100" b="1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Budget participatif de l’ïle de France	 2 900 euros</a:t>
            </a:r>
            <a:endParaRPr sz="1100" b="1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DRIEE (plan de relance – biodiversité)	13 000 euros ?</a:t>
            </a:r>
            <a:endParaRPr sz="1100" b="1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Fabrique AVIVA 			60 000 euros ?</a:t>
            </a:r>
            <a:endParaRPr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>
            <a:spLocks noGrp="1"/>
          </p:cNvSpPr>
          <p:nvPr>
            <p:ph type="title"/>
          </p:nvPr>
        </p:nvSpPr>
        <p:spPr>
          <a:xfrm>
            <a:off x="609331" y="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fr" sz="2700" b="1" dirty="0" smtClean="0">
                <a:latin typeface="Calibri"/>
                <a:ea typeface="Calibri"/>
                <a:cs typeface="Calibri"/>
                <a:sym typeface="Calibri"/>
              </a:rPr>
              <a:t>Projet « Cartes de paysage du département des Hauts de Seine »</a:t>
            </a:r>
            <a:endParaRPr sz="27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3">
            <a:alphaModFix/>
          </a:blip>
          <a:srcRect l="51417"/>
          <a:stretch/>
        </p:blipFill>
        <p:spPr>
          <a:xfrm>
            <a:off x="1051560" y="1106424"/>
            <a:ext cx="2414077" cy="35141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4169725" y="1127456"/>
            <a:ext cx="4398203" cy="22467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Un projet en collaboration avec le groupe « eau » de FNE </a:t>
            </a:r>
            <a:r>
              <a:rPr lang="fr-FR" dirty="0" err="1" smtClean="0"/>
              <a:t>idf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Soutenu financièrement par</a:t>
            </a:r>
          </a:p>
          <a:p>
            <a:endParaRPr lang="fr-FR" dirty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 Département des Hauts de Seine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L’Agence régionale de Biodiversité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L’Agence de l’Eau Seine Normandie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169725" y="3547872"/>
            <a:ext cx="4416491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Un projet réalisé par 2 stagiaires de master de l’Université de Paris et  Sorbonne Université </a:t>
            </a:r>
          </a:p>
          <a:p>
            <a:endParaRPr lang="fr-FR" dirty="0"/>
          </a:p>
          <a:p>
            <a:r>
              <a:rPr lang="fr-FR" dirty="0" smtClean="0"/>
              <a:t>Pierre </a:t>
            </a:r>
            <a:r>
              <a:rPr lang="fr-FR" dirty="0" err="1" smtClean="0"/>
              <a:t>Salmeron</a:t>
            </a:r>
            <a:r>
              <a:rPr lang="fr-FR" dirty="0" smtClean="0"/>
              <a:t> et Irène </a:t>
            </a:r>
            <a:r>
              <a:rPr lang="fr-FR" dirty="0" err="1" smtClean="0"/>
              <a:t>Nenner</a:t>
            </a: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865</Words>
  <Application>Microsoft Office PowerPoint</Application>
  <PresentationFormat>Affichage à l'écran (16:9)</PresentationFormat>
  <Paragraphs>306</Paragraphs>
  <Slides>29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Calibri</vt:lpstr>
      <vt:lpstr>Arial Narrow</vt:lpstr>
      <vt:lpstr>Times New Roman</vt:lpstr>
      <vt:lpstr>Noto Sans Symbols</vt:lpstr>
      <vt:lpstr>Verdana</vt:lpstr>
      <vt:lpstr>Arial</vt:lpstr>
      <vt:lpstr>Simple Light</vt:lpstr>
      <vt:lpstr>Thème Office</vt:lpstr>
      <vt:lpstr>Assemblée générale du 6 mars 2021</vt:lpstr>
      <vt:lpstr>L’équipe en place depuis Janvier 2021</vt:lpstr>
      <vt:lpstr>Présentation PowerPoint</vt:lpstr>
      <vt:lpstr>  Vie de l’association malgré la crise sanitaire  </vt:lpstr>
      <vt:lpstr>  Vie de l’association malgré la crise sanitaire (suite)  </vt:lpstr>
      <vt:lpstr>Présentation PowerPoint</vt:lpstr>
      <vt:lpstr>Nos combats</vt:lpstr>
      <vt:lpstr>Projet Planter des arbres en ville</vt:lpstr>
      <vt:lpstr>Projet « Cartes de paysage du département des Hauts de Seine »</vt:lpstr>
      <vt:lpstr>Présentation PowerPoint</vt:lpstr>
      <vt:lpstr>Le cas de la commune de Meudon</vt:lpstr>
      <vt:lpstr>Présentation PowerPoint</vt:lpstr>
      <vt:lpstr>Présentation PowerPoint</vt:lpstr>
      <vt:lpstr>Présentation PowerPoint</vt:lpstr>
      <vt:lpstr>Présentation PowerPoint</vt:lpstr>
      <vt:lpstr>Nos projets</vt:lpstr>
      <vt:lpstr>Présentation PowerPoint</vt:lpstr>
      <vt:lpstr>ASSEMBLEE GENERALE 6 mars 2021</vt:lpstr>
      <vt:lpstr>Présentation PowerPoint</vt:lpstr>
      <vt:lpstr>Présentation PowerPoint</vt:lpstr>
      <vt:lpstr>Présentation PowerPoint</vt:lpstr>
      <vt:lpstr>Présentation PowerPoint</vt:lpstr>
      <vt:lpstr>Perspectives 2021</vt:lpstr>
      <vt:lpstr>Perspectives 2021 (suite)</vt:lpstr>
      <vt:lpstr>Présentation PowerPoint</vt:lpstr>
      <vt:lpstr>Présentation PowerPoint</vt:lpstr>
      <vt:lpstr>Présentation PowerPoint</vt:lpstr>
      <vt:lpstr>Présentation PowerPoint</vt:lpstr>
      <vt:lpstr>Backup: Compte d’exploitation 2019,2020, prévisionnel 2021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générale du 6 mars 2021</dc:title>
  <dc:creator>Irène</dc:creator>
  <cp:lastModifiedBy>Utilisateur Windows</cp:lastModifiedBy>
  <cp:revision>20</cp:revision>
  <cp:lastPrinted>2021-03-05T16:15:57Z</cp:lastPrinted>
  <dcterms:modified xsi:type="dcterms:W3CDTF">2021-03-06T11:05:41Z</dcterms:modified>
</cp:coreProperties>
</file>